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92" r:id="rId3"/>
    <p:sldId id="293" r:id="rId4"/>
    <p:sldId id="277" r:id="rId5"/>
    <p:sldId id="390" r:id="rId6"/>
    <p:sldId id="511" r:id="rId7"/>
    <p:sldId id="512" r:id="rId8"/>
    <p:sldId id="513" r:id="rId9"/>
    <p:sldId id="514" r:id="rId10"/>
    <p:sldId id="283" r:id="rId11"/>
    <p:sldId id="282" r:id="rId12"/>
    <p:sldId id="478" r:id="rId13"/>
    <p:sldId id="479" r:id="rId14"/>
    <p:sldId id="298" r:id="rId15"/>
    <p:sldId id="323" r:id="rId16"/>
    <p:sldId id="348" r:id="rId17"/>
    <p:sldId id="413" r:id="rId18"/>
    <p:sldId id="347" r:id="rId19"/>
    <p:sldId id="515" r:id="rId20"/>
    <p:sldId id="517" r:id="rId21"/>
    <p:sldId id="516" r:id="rId22"/>
    <p:sldId id="455" r:id="rId23"/>
    <p:sldId id="485" r:id="rId24"/>
    <p:sldId id="467" r:id="rId25"/>
    <p:sldId id="316" r:id="rId26"/>
    <p:sldId id="486" r:id="rId27"/>
    <p:sldId id="456" r:id="rId28"/>
    <p:sldId id="458" r:id="rId29"/>
    <p:sldId id="469" r:id="rId30"/>
    <p:sldId id="450" r:id="rId31"/>
    <p:sldId id="487" r:id="rId32"/>
    <p:sldId id="488" r:id="rId33"/>
    <p:sldId id="451" r:id="rId34"/>
    <p:sldId id="495" r:id="rId35"/>
    <p:sldId id="494" r:id="rId36"/>
    <p:sldId id="461" r:id="rId37"/>
    <p:sldId id="496" r:id="rId38"/>
    <p:sldId id="497" r:id="rId39"/>
    <p:sldId id="468" r:id="rId40"/>
    <p:sldId id="462" r:id="rId41"/>
    <p:sldId id="498" r:id="rId42"/>
    <p:sldId id="499" r:id="rId43"/>
    <p:sldId id="522" r:id="rId44"/>
    <p:sldId id="452" r:id="rId45"/>
    <p:sldId id="500" r:id="rId46"/>
    <p:sldId id="501" r:id="rId47"/>
    <p:sldId id="523" r:id="rId48"/>
    <p:sldId id="472" r:id="rId49"/>
    <p:sldId id="502" r:id="rId50"/>
    <p:sldId id="425" r:id="rId51"/>
    <p:sldId id="426" r:id="rId52"/>
    <p:sldId id="428" r:id="rId53"/>
    <p:sldId id="429" r:id="rId54"/>
    <p:sldId id="430" r:id="rId55"/>
    <p:sldId id="524" r:id="rId56"/>
    <p:sldId id="435" r:id="rId57"/>
    <p:sldId id="519" r:id="rId58"/>
    <p:sldId id="520" r:id="rId59"/>
    <p:sldId id="475" r:id="rId60"/>
    <p:sldId id="481" r:id="rId61"/>
    <p:sldId id="440" r:id="rId62"/>
    <p:sldId id="509" r:id="rId63"/>
    <p:sldId id="510" r:id="rId64"/>
    <p:sldId id="471" r:id="rId65"/>
    <p:sldId id="441" r:id="rId66"/>
    <p:sldId id="470" r:id="rId67"/>
    <p:sldId id="442" r:id="rId68"/>
    <p:sldId id="445" r:id="rId69"/>
    <p:sldId id="446" r:id="rId70"/>
    <p:sldId id="447" r:id="rId71"/>
    <p:sldId id="424" r:id="rId72"/>
    <p:sldId id="416" r:id="rId73"/>
    <p:sldId id="506" r:id="rId74"/>
    <p:sldId id="431" r:id="rId75"/>
    <p:sldId id="432" r:id="rId76"/>
    <p:sldId id="433" r:id="rId77"/>
    <p:sldId id="434" r:id="rId78"/>
    <p:sldId id="437" r:id="rId79"/>
    <p:sldId id="476" r:id="rId80"/>
    <p:sldId id="438" r:id="rId81"/>
    <p:sldId id="477" r:id="rId82"/>
    <p:sldId id="436" r:id="rId83"/>
    <p:sldId id="439" r:id="rId84"/>
    <p:sldId id="302" r:id="rId85"/>
    <p:sldId id="335" r:id="rId86"/>
    <p:sldId id="334" r:id="rId87"/>
    <p:sldId id="325" r:id="rId88"/>
    <p:sldId id="285" r:id="rId89"/>
    <p:sldId id="422" r:id="rId90"/>
    <p:sldId id="278" r:id="rId91"/>
    <p:sldId id="276" r:id="rId92"/>
    <p:sldId id="275" r:id="rId93"/>
    <p:sldId id="273" r:id="rId94"/>
    <p:sldId id="491" r:id="rId95"/>
    <p:sldId id="526" r:id="rId96"/>
    <p:sldId id="464" r:id="rId97"/>
    <p:sldId id="525" r:id="rId98"/>
    <p:sldId id="466"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8C"/>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49"/>
    <p:restoredTop sz="95921"/>
  </p:normalViewPr>
  <p:slideViewPr>
    <p:cSldViewPr snapToGrid="0" snapToObjects="1">
      <p:cViewPr varScale="1">
        <p:scale>
          <a:sx n="111" d="100"/>
          <a:sy n="111" d="100"/>
        </p:scale>
        <p:origin x="24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p>
          <a:p>
            <a:r>
              <a:rPr lang="en-US" dirty="0"/>
              <a:t>Today I will be talking about a set of work that reveals a novel generalization between verbal judgments and perceptual discrimination of 3D space  </a:t>
            </a:r>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picture perception have focused on how adjusting global features impacts depth perception. Here however we are interested in sensitivity to depth in a variety of natural scenes.</a:t>
            </a:r>
          </a:p>
          <a:p>
            <a:r>
              <a:rPr lang="en-US" dirty="0"/>
              <a:t>This is our first goal. </a:t>
            </a:r>
          </a:p>
          <a:p>
            <a:endParaRPr lang="en-US" dirty="0"/>
          </a:p>
          <a:p>
            <a:endParaRPr lang="en-US" dirty="0"/>
          </a:p>
          <a:p>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To be able to generalize we need to keep focal length constant </a:t>
            </a:r>
            <a:r>
              <a:rPr lang="en-US" dirty="0">
                <a:sym typeface="Wingdings" pitchFamily="2" charset="2"/>
              </a:rPr>
              <a:t> benefit to our study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 picture perception (unstated assumption) </a:t>
            </a:r>
          </a:p>
          <a:p>
            <a:pPr marL="628650" lvl="1" indent="-171450">
              <a:buFontTx/>
              <a:buChar char="-"/>
            </a:pPr>
            <a:r>
              <a:rPr lang="en-US" dirty="0">
                <a:sym typeface="Wingdings" pitchFamily="2" charset="2"/>
              </a:rPr>
              <a:t>Cues that we use in the real world that operate in pictures </a:t>
            </a:r>
          </a:p>
          <a:p>
            <a:pPr marL="628650" lvl="1" indent="-171450">
              <a:buFontTx/>
              <a:buChar char="-"/>
            </a:pPr>
            <a:r>
              <a:rPr lang="en-US" dirty="0">
                <a:sym typeface="Wingdings" pitchFamily="2" charset="2"/>
              </a:rPr>
              <a:t>Oculomotor cues are flat </a:t>
            </a:r>
          </a:p>
          <a:p>
            <a:pPr marL="628650" lvl="1" indent="-171450">
              <a:buFontTx/>
              <a:buChar char="-"/>
            </a:pPr>
            <a:r>
              <a:rPr lang="en-US" dirty="0">
                <a:sym typeface="Wingdings" pitchFamily="2" charset="2"/>
              </a:rPr>
              <a:t>Pictorial cues are informative, we just don’t know the weighting and the timing </a:t>
            </a:r>
          </a:p>
          <a:p>
            <a:pPr marL="628650" lvl="1" indent="-171450">
              <a:buFontTx/>
              <a:buChar char="-"/>
            </a:pPr>
            <a:endParaRPr lang="en-US" dirty="0">
              <a:sym typeface="Wingdings" pitchFamily="2" charset="2"/>
            </a:endParaRPr>
          </a:p>
          <a:p>
            <a:pPr marL="628650" lvl="1" indent="-171450">
              <a:buFontTx/>
              <a:buChar char="-"/>
            </a:pPr>
            <a:endParaRPr lang="en-US" dirty="0">
              <a:sym typeface="Wingdings" pitchFamily="2" charset="2"/>
            </a:endParaRPr>
          </a:p>
          <a:p>
            <a:pPr marL="171450" lvl="0" indent="-171450">
              <a:buFontTx/>
              <a:buChar char="-"/>
            </a:pPr>
            <a:r>
              <a:rPr lang="en-US" dirty="0">
                <a:sym typeface="Wingdings" pitchFamily="2" charset="2"/>
              </a:rPr>
              <a:t>Lots of heterogeneity in scenes</a:t>
            </a:r>
          </a:p>
          <a:p>
            <a:pPr marL="628650" lvl="1" indent="-171450">
              <a:buFontTx/>
              <a:buChar char="-"/>
            </a:pPr>
            <a:r>
              <a:rPr lang="en-US" dirty="0">
                <a:sym typeface="Wingdings" pitchFamily="2" charset="2"/>
              </a:rPr>
              <a:t>Its not that one cue is likely dominant across all scenes, it’s a distribution </a:t>
            </a:r>
          </a:p>
          <a:p>
            <a:pPr marL="628650" lvl="1" indent="-171450">
              <a:buFontTx/>
              <a:buChar char="-"/>
            </a:pPr>
            <a:r>
              <a:rPr lang="en-US" dirty="0">
                <a:sym typeface="Wingdings" pitchFamily="2" charset="2"/>
              </a:rPr>
              <a:t>Mutually constrained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aim is to see how consistent these spatial judgments are across tasks.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3904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spatial judgments I am referring to depth perception.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6088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1121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here represents an individual stimulus – that will have 156 data points in each cell after data collection is complete. </a:t>
            </a:r>
          </a:p>
          <a:p>
            <a:endParaRPr lang="en-US" dirty="0"/>
          </a:p>
          <a:p>
            <a:r>
              <a:rPr lang="en-US" dirty="0"/>
              <a:t>At 125 ms you can see that we have a slope of x with an r2 of x</a:t>
            </a:r>
          </a:p>
          <a:p>
            <a:endParaRPr lang="en-US" dirty="0"/>
          </a:p>
          <a:p>
            <a:r>
              <a:rPr lang="en-US" dirty="0"/>
              <a:t>As we increase the viewing duration of the stimulus the slope tends to increase here </a:t>
            </a:r>
          </a:p>
          <a:p>
            <a:endParaRPr lang="en-US" dirty="0"/>
          </a:p>
          <a:p>
            <a:r>
              <a:rPr lang="en-US" dirty="0"/>
              <a:t>We do however see variability in the error bars across durations – and this is due to the fact that duration was manipulated between participants.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192056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linear regressions for each duration together, we see that slope does tend to increase but there is no main effect of duration here .. </a:t>
            </a:r>
          </a:p>
          <a:p>
            <a:endParaRPr lang="en-US" dirty="0"/>
          </a:p>
          <a:p>
            <a:r>
              <a:rPr lang="en-US" dirty="0"/>
              <a:t>This means that at as little as 125 ms people are able to extract enough distance information </a:t>
            </a:r>
          </a:p>
          <a:p>
            <a:endParaRPr lang="en-US" dirty="0"/>
          </a:p>
          <a:p>
            <a:r>
              <a:rPr lang="en-US" dirty="0"/>
              <a:t>Now as I mentioned, there are individual differences here that are especially prominent since each duration had an independent group of participants.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571154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In addition our data exclusion criteria were quite inclusive, such that as much data as possible would be included. This means that the occasional typo by participants is also included.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z-scored to reduce the between subject error </a:t>
            </a:r>
          </a:p>
          <a:p>
            <a:endParaRPr lang="en-US" dirty="0"/>
          </a:p>
          <a:p>
            <a:r>
              <a:rPr lang="en-US" dirty="0"/>
              <a:t>Z score = (</a:t>
            </a:r>
            <a:r>
              <a:rPr lang="en-US" dirty="0" err="1"/>
              <a:t>estim-pmean</a:t>
            </a:r>
            <a:r>
              <a:rPr lang="en-US" dirty="0"/>
              <a:t>)/</a:t>
            </a:r>
            <a:r>
              <a:rPr lang="en-US" dirty="0" err="1"/>
              <a:t>pstd</a:t>
            </a:r>
            <a:r>
              <a:rPr lang="en-US" dirty="0"/>
              <a:t>, this means that for each trial the participants mean was subtracted from their estimate and divided by their standard deviation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higher variance explained by the linear model</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21851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all together – we see that slope slightly increases and that r-squared gets higher after 125 </a:t>
            </a:r>
            <a:r>
              <a:rPr lang="en-US" dirty="0" err="1"/>
              <a:t>ms.</a:t>
            </a:r>
            <a:endParaRPr lang="en-US" dirty="0"/>
          </a:p>
          <a:p>
            <a:endParaRPr lang="en-US" dirty="0"/>
          </a:p>
          <a:p>
            <a:r>
              <a:rPr lang="en-US" dirty="0"/>
              <a:t>What interested us the most here was that at as little as 125 ms, people were able to give relatively sensitive depth estimates. </a:t>
            </a:r>
          </a:p>
          <a:p>
            <a:endParaRPr lang="en-US" dirty="0"/>
          </a:p>
          <a:p>
            <a:r>
              <a:rPr lang="en-US" dirty="0"/>
              <a:t>We decided to look into this further by directly comparing the data between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70533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hand side panel here we have the z-scored estimates at 125 ms and 250 ms plotted against each other. And they are in fact highly related – even though these are independent groups of people. </a:t>
            </a:r>
          </a:p>
          <a:p>
            <a:endParaRPr lang="en-US" dirty="0"/>
          </a:p>
          <a:p>
            <a:r>
              <a:rPr lang="en-US" dirty="0"/>
              <a:t>Looking at this even more closely we plotted the model residuals. The residuals are the difference between the predicted linear model value and the actual mean – these deviations represent the model prediction error </a:t>
            </a:r>
          </a:p>
          <a:p>
            <a:endParaRPr lang="en-US" dirty="0"/>
          </a:p>
          <a:p>
            <a:r>
              <a:rPr lang="en-US" dirty="0"/>
              <a:t>Impressively, we see that the residuals for model at 125 ms and 250 ms are also highly related. This suggests that there are stable and systematic biases for individual stimuli across viewing duration. </a:t>
            </a:r>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9593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was to use these exact same stimuli in another spatial task – discrimination – to see if spatial judgments generalize across task. </a:t>
            </a:r>
          </a:p>
          <a:p>
            <a:endParaRPr lang="en-US" dirty="0"/>
          </a:p>
          <a:p>
            <a:r>
              <a:rPr lang="en-US" dirty="0"/>
              <a:t>There has been some great work in the field looking at distance discrimination, like Mary </a:t>
            </a:r>
            <a:r>
              <a:rPr lang="en-US" dirty="0" err="1"/>
              <a:t>Hayhoe’s</a:t>
            </a:r>
            <a:r>
              <a:rPr lang="en-US" dirty="0"/>
              <a:t> work on distance discrimination within outdoor scenes are near to far distances. A lot of this work however has been limited in the number of scenes they sample, and the diversity of the scenes used. </a:t>
            </a:r>
          </a:p>
          <a:p>
            <a:endParaRPr lang="en-US" dirty="0"/>
          </a:p>
          <a:p>
            <a:r>
              <a:rPr lang="en-US" dirty="0"/>
              <a:t> Our study uses the same images from Exp 1, a diverse set of indoor scenes, and tests discrimination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first see a fixation followed by the first scene </a:t>
            </a:r>
          </a:p>
          <a:p>
            <a:r>
              <a:rPr lang="en-US" dirty="0"/>
              <a:t>After a mask and another fixation they see an entirely different scene. </a:t>
            </a:r>
          </a:p>
          <a:p>
            <a:endParaRPr lang="en-US" dirty="0"/>
          </a:p>
          <a:p>
            <a:r>
              <a:rPr lang="en-US" dirty="0"/>
              <a:t>This design is novel in that it forces spatial representations in two separate images. Most discrimination studies place targets at differential locations in the same image – but since we are interested in the biases caused by differential spatial information in scenes we decided to use two different scenes. Given that this is a very different design from prior work, there were no expectations about what distance difference is the threshold of discriminability. </a:t>
            </a:r>
          </a:p>
          <a:p>
            <a:endParaRPr lang="en-US" dirty="0"/>
          </a:p>
          <a:p>
            <a:r>
              <a:rPr lang="en-US" dirty="0"/>
              <a:t>Subjects had to respond which target was closer to them, and again duration was manipulated between subjects.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1909990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step through the data by duration </a:t>
            </a:r>
          </a:p>
          <a:p>
            <a:endParaRPr lang="en-US" dirty="0"/>
          </a:p>
          <a:p>
            <a:r>
              <a:rPr lang="en-US" dirty="0"/>
              <a:t>Lets start with 125 ms</a:t>
            </a:r>
          </a:p>
          <a:p>
            <a:r>
              <a:rPr lang="en-US" dirty="0"/>
              <a:t>We see that as the verbal estimate difference increases as does PC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1706875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gets stronger as the viewing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52739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see a main effect of duration on accuracy </a:t>
            </a:r>
          </a:p>
          <a:p>
            <a:endParaRPr lang="en-US" dirty="0"/>
          </a:p>
          <a:p>
            <a:r>
              <a:rPr lang="en-US" dirty="0"/>
              <a:t>With significant pairwise comparisons </a:t>
            </a:r>
          </a:p>
          <a:p>
            <a:endParaRPr lang="en-US" dirty="0"/>
          </a:p>
          <a:p>
            <a:r>
              <a:rPr lang="en-US" dirty="0"/>
              <a:t>This suggests that more viewing time helps participants build up their spatial representation of both scenes in the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3170626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RT, and saw that as the VE estimate diff decreases participants responded quicker, which is in line with our predictions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29411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duration increases people get faster overall, and the variance explained increases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106111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792658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18069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42101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873572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88904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15881741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a look at accuracy between tasks, we see that PC at VE is significantly correlated with PC at </a:t>
            </a:r>
            <a:r>
              <a:rPr lang="en-US" dirty="0" err="1"/>
              <a:t>Discrim</a:t>
            </a:r>
            <a:r>
              <a:rPr lang="en-US" dirty="0"/>
              <a:t> across all combinations of durations </a:t>
            </a:r>
          </a:p>
          <a:p>
            <a:endParaRPr lang="en-US" dirty="0"/>
          </a:p>
          <a:p>
            <a:r>
              <a:rPr lang="en-US" dirty="0"/>
              <a:t>- Despite vastly different task demands, we see that there are systematic deviations in accuracy driven by the stimuli</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788343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if we take a look at the data BETWEEN tasks and BETWEEN outcome measures </a:t>
            </a:r>
            <a:r>
              <a:rPr lang="en-US" dirty="0">
                <a:sym typeface="Wingdings" pitchFamily="2" charset="2"/>
              </a:rPr>
              <a:t> we see that at 250 ms and above, RT from discrimination can significantly predict accuracy in VE.</a:t>
            </a:r>
          </a:p>
          <a:p>
            <a:endParaRPr lang="en-US" dirty="0">
              <a:sym typeface="Wingdings" pitchFamily="2" charset="2"/>
            </a:endParaRPr>
          </a:p>
          <a:p>
            <a:r>
              <a:rPr lang="en-US" dirty="0">
                <a:sym typeface="Wingdings" pitchFamily="2" charset="2"/>
              </a:rPr>
              <a:t>The design of these experiments is such that the only thing in common between these task is the stimuli. These strong relationships between tasks and duration and outcome are a product of this stimulus-driven signal. </a:t>
            </a:r>
          </a:p>
          <a:p>
            <a:endParaRPr lang="en-US" dirty="0">
              <a:sym typeface="Wingdings" pitchFamily="2" charset="2"/>
            </a:endParaRPr>
          </a:p>
          <a:p>
            <a:r>
              <a:rPr lang="en-US" dirty="0">
                <a:sym typeface="Wingdings" pitchFamily="2" charset="2"/>
              </a:rPr>
              <a:t>This is the next avenue for us to investigate – what precisely within the images is driving these effects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4177315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1851802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can predict error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Fechner </a:t>
            </a:r>
          </a:p>
          <a:p>
            <a:endParaRPr lang="en-US" dirty="0"/>
          </a:p>
          <a:p>
            <a:endParaRPr lang="en-US" dirty="0"/>
          </a:p>
          <a:p>
            <a:r>
              <a:rPr lang="en-US" dirty="0"/>
              <a:t>height </a:t>
            </a:r>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confound</a:t>
            </a:r>
          </a:p>
          <a:p>
            <a:pPr marL="171450" indent="-171450">
              <a:buFontTx/>
              <a:buChar char="-"/>
            </a:pPr>
            <a:r>
              <a:rPr lang="en-US" dirty="0"/>
              <a:t>Understanding of computerized distance </a:t>
            </a:r>
          </a:p>
          <a:p>
            <a:pPr marL="628650" lvl="1" indent="-171450">
              <a:buFontTx/>
              <a:buChar char="-"/>
            </a:pPr>
            <a:r>
              <a:rPr lang="en-US" dirty="0"/>
              <a:t>Men tend to play more video games </a:t>
            </a:r>
          </a:p>
          <a:p>
            <a:pPr marL="171450" indent="-171450">
              <a:buFontTx/>
              <a:buChar char="-"/>
            </a:pPr>
            <a:r>
              <a:rPr lang="en-US" dirty="0"/>
              <a:t>Experience </a:t>
            </a:r>
          </a:p>
          <a:p>
            <a:pPr marL="171450" indent="-171450">
              <a:buFontTx/>
              <a:buChar char="-"/>
            </a:pPr>
            <a:r>
              <a:rPr lang="en-US" dirty="0"/>
              <a:t>Video game experience survey </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3835803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7452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83412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604321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end</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3247993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1039893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archive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7374194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87</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90</a:t>
            </a:fld>
            <a:endParaRPr lang="en-US"/>
          </a:p>
        </p:txBody>
      </p:sp>
    </p:spTree>
    <p:extLst>
      <p:ext uri="{BB962C8B-B14F-4D97-AF65-F5344CB8AC3E}">
        <p14:creationId xmlns:p14="http://schemas.microsoft.com/office/powerpoint/2010/main" val="5659170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62689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8798018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93</a:t>
            </a:fld>
            <a:endParaRPr lang="en-US"/>
          </a:p>
        </p:txBody>
      </p:sp>
    </p:spTree>
    <p:extLst>
      <p:ext uri="{BB962C8B-B14F-4D97-AF65-F5344CB8AC3E}">
        <p14:creationId xmlns:p14="http://schemas.microsoft.com/office/powerpoint/2010/main" val="19733293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2458444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95</a:t>
            </a:fld>
            <a:endParaRPr lang="en-US"/>
          </a:p>
        </p:txBody>
      </p:sp>
    </p:spTree>
    <p:extLst>
      <p:ext uri="{BB962C8B-B14F-4D97-AF65-F5344CB8AC3E}">
        <p14:creationId xmlns:p14="http://schemas.microsoft.com/office/powerpoint/2010/main" val="372338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97</a:t>
            </a:fld>
            <a:endParaRPr lang="en-US"/>
          </a:p>
        </p:txBody>
      </p:sp>
    </p:spTree>
    <p:extLst>
      <p:ext uri="{BB962C8B-B14F-4D97-AF65-F5344CB8AC3E}">
        <p14:creationId xmlns:p14="http://schemas.microsoft.com/office/powerpoint/2010/main" val="4173103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11/6/22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11/6/22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11/6/22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11/6/22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11/6/22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11/6/22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11/6/22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11/6/22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11/6/22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11/6/22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11/6/22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11/6/22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tiff"/><Relationship Id="rId4" Type="http://schemas.openxmlformats.org/officeDocument/2006/relationships/image" Target="../media/image85.tif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15.png"/><Relationship Id="rId7" Type="http://schemas.openxmlformats.org/officeDocument/2006/relationships/image" Target="../media/image44.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17.png"/><Relationship Id="rId4" Type="http://schemas.openxmlformats.org/officeDocument/2006/relationships/image" Target="../media/image116.png"/></Relationships>
</file>

<file path=ppt/slides/_rels/slide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Spatial Judgments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3"/>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4" name="Picture 3">
            <a:extLst>
              <a:ext uri="{FF2B5EF4-FFF2-40B4-BE49-F238E27FC236}">
                <a16:creationId xmlns:a16="http://schemas.microsoft.com/office/drawing/2014/main" id="{2A3F8724-6EB8-154E-9C40-C9144EA8FBDF}"/>
              </a:ext>
            </a:extLst>
          </p:cNvPr>
          <p:cNvPicPr>
            <a:picLocks noChangeAspect="1"/>
          </p:cNvPicPr>
          <p:nvPr/>
        </p:nvPicPr>
        <p:blipFill>
          <a:blip r:embed="rId5"/>
          <a:stretch>
            <a:fillRect/>
          </a:stretch>
        </p:blipFill>
        <p:spPr>
          <a:xfrm>
            <a:off x="522437" y="1007337"/>
            <a:ext cx="9914089" cy="4523581"/>
          </a:xfrm>
          <a:prstGeom prst="rect">
            <a:avLst/>
          </a:prstGeom>
        </p:spPr>
      </p:pic>
      <p:sp>
        <p:nvSpPr>
          <p:cNvPr id="10" name="Content Placeholder 2">
            <a:extLst>
              <a:ext uri="{FF2B5EF4-FFF2-40B4-BE49-F238E27FC236}">
                <a16:creationId xmlns:a16="http://schemas.microsoft.com/office/drawing/2014/main" id="{48377978-BAAA-9542-ADA6-973765AF5A1F}"/>
              </a:ext>
            </a:extLst>
          </p:cNvPr>
          <p:cNvSpPr txBox="1">
            <a:spLocks/>
          </p:cNvSpPr>
          <p:nvPr/>
        </p:nvSpPr>
        <p:spPr>
          <a:xfrm>
            <a:off x="522437" y="5761810"/>
            <a:ext cx="5763127"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420 (in progress), 156 unique scenes</a:t>
            </a:r>
          </a:p>
          <a:p>
            <a:pPr marL="0" indent="0">
              <a:buNone/>
            </a:pPr>
            <a:r>
              <a:rPr lang="en-US" sz="2400" dirty="0"/>
              <a:t>Between subjects duration manipulation </a:t>
            </a:r>
          </a:p>
          <a:p>
            <a:pPr marL="0" indent="0">
              <a:buNone/>
            </a:pPr>
            <a:endParaRPr lang="en-US" dirty="0"/>
          </a:p>
        </p:txBody>
      </p:sp>
    </p:spTree>
    <p:extLst>
      <p:ext uri="{BB962C8B-B14F-4D97-AF65-F5344CB8AC3E}">
        <p14:creationId xmlns:p14="http://schemas.microsoft.com/office/powerpoint/2010/main" val="92093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Tree>
    <p:extLst>
      <p:ext uri="{BB962C8B-B14F-4D97-AF65-F5344CB8AC3E}">
        <p14:creationId xmlns:p14="http://schemas.microsoft.com/office/powerpoint/2010/main" val="13678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227886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t>Range of depth (1m – 5m) balanced </a:t>
            </a:r>
          </a:p>
          <a:p>
            <a:pPr marL="514350" indent="-514350">
              <a:lnSpc>
                <a:spcPct val="170000"/>
              </a:lnSpc>
              <a:buFont typeface="+mj-lt"/>
              <a:buAutoNum type="arabicPeriod"/>
            </a:pPr>
            <a:r>
              <a:rPr lang="en-US" dirty="0"/>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7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4" y="1447907"/>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4" y="1440901"/>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4" y="1454913"/>
            <a:ext cx="5100737" cy="51722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Linear Model of Individual Stimuli </a:t>
            </a:r>
            <a:endParaRPr lang="en-US" dirty="0"/>
          </a:p>
        </p:txBody>
      </p:sp>
    </p:spTree>
    <p:extLst>
      <p:ext uri="{BB962C8B-B14F-4D97-AF65-F5344CB8AC3E}">
        <p14:creationId xmlns:p14="http://schemas.microsoft.com/office/powerpoint/2010/main" val="38141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95 -0.0493 L -0.39505 -0.2743 " pathEditMode="relative" ptsTypes="AA">
                                      <p:cBhvr>
                                        <p:cTn id="6" dur="1000" fill="hold"/>
                                        <p:tgtEl>
                                          <p:spTgt spid="1127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11272"/>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64 -0.04005 L -0.39309 0.17685 " pathEditMode="relative" rAng="0" ptsTypes="AA">
                                      <p:cBhvr>
                                        <p:cTn id="16" dur="1000" fill="hold"/>
                                        <p:tgtEl>
                                          <p:spTgt spid="11274"/>
                                        </p:tgtEl>
                                        <p:attrNameLst>
                                          <p:attrName>ppt_x</p:attrName>
                                          <p:attrName>ppt_y</p:attrName>
                                        </p:attrNameLst>
                                      </p:cBhvr>
                                      <p:rCtr x="-20143" y="10833"/>
                                    </p:animMotion>
                                  </p:childTnLst>
                                </p:cTn>
                              </p:par>
                              <p:par>
                                <p:cTn id="17" presetID="6" presetClass="emph" presetSubtype="0" fill="hold" nodeType="withEffect">
                                  <p:stCondLst>
                                    <p:cond delay="0"/>
                                  </p:stCondLst>
                                  <p:childTnLst>
                                    <p:animScale>
                                      <p:cBhvr>
                                        <p:cTn id="18" dur="1000" fill="hold"/>
                                        <p:tgtEl>
                                          <p:spTgt spid="11274"/>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6" name="Picture 5">
            <a:extLst>
              <a:ext uri="{FF2B5EF4-FFF2-40B4-BE49-F238E27FC236}">
                <a16:creationId xmlns:a16="http://schemas.microsoft.com/office/drawing/2014/main" id="{AB6CBD4A-107B-6542-BE8B-4176EFC4ECF0}"/>
              </a:ext>
            </a:extLst>
          </p:cNvPr>
          <p:cNvPicPr>
            <a:picLocks noChangeAspect="1"/>
          </p:cNvPicPr>
          <p:nvPr/>
        </p:nvPicPr>
        <p:blipFill>
          <a:blip r:embed="rId3"/>
          <a:stretch>
            <a:fillRect/>
          </a:stretch>
        </p:blipFill>
        <p:spPr>
          <a:xfrm>
            <a:off x="2536540" y="1086416"/>
            <a:ext cx="7118919" cy="5697465"/>
          </a:xfrm>
          <a:prstGeom prst="rect">
            <a:avLst/>
          </a:prstGeom>
        </p:spPr>
      </p:pic>
    </p:spTree>
    <p:extLst>
      <p:ext uri="{BB962C8B-B14F-4D97-AF65-F5344CB8AC3E}">
        <p14:creationId xmlns:p14="http://schemas.microsoft.com/office/powerpoint/2010/main" val="5713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Model of Individual Stimuli: Z-Scored </a:t>
            </a:r>
          </a:p>
        </p:txBody>
      </p:sp>
      <p:pic>
        <p:nvPicPr>
          <p:cNvPr id="7" name="Picture 2">
            <a:extLst>
              <a:ext uri="{FF2B5EF4-FFF2-40B4-BE49-F238E27FC236}">
                <a16:creationId xmlns:a16="http://schemas.microsoft.com/office/drawing/2014/main" id="{ED4A17B1-EE68-234D-921D-5F5ACF7D7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276" y="1445391"/>
            <a:ext cx="5218865" cy="516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86AC9B-8240-0043-9D3F-620926835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027" y="1450952"/>
            <a:ext cx="5199466" cy="5148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A8ACF0B-4F19-ED4C-8DD9-D21240C24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8465" y="1467664"/>
            <a:ext cx="5182589" cy="513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27 -0.00833 L -0.3905 -0.27894 " pathEditMode="relative" ptsTypes="AA">
                                      <p:cBhvr>
                                        <p:cTn id="6" dur="1000" fill="hold"/>
                                        <p:tgtEl>
                                          <p:spTgt spid="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7"/>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966 -0.00162 L -0.38112 0.19537 " pathEditMode="relative" ptsTypes="AA">
                                      <p:cBhvr>
                                        <p:cTn id="16" dur="1000" fill="hold"/>
                                        <p:tgtEl>
                                          <p:spTgt spid="8"/>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1000" fill="hold"/>
                                        <p:tgtEl>
                                          <p:spTgt spid="8"/>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4" name="Picture 3">
            <a:extLst>
              <a:ext uri="{FF2B5EF4-FFF2-40B4-BE49-F238E27FC236}">
                <a16:creationId xmlns:a16="http://schemas.microsoft.com/office/drawing/2014/main" id="{66EFB5E3-D860-F84E-8728-237A8F9E329E}"/>
              </a:ext>
            </a:extLst>
          </p:cNvPr>
          <p:cNvPicPr>
            <a:picLocks noChangeAspect="1"/>
          </p:cNvPicPr>
          <p:nvPr/>
        </p:nvPicPr>
        <p:blipFill>
          <a:blip r:embed="rId3"/>
          <a:stretch>
            <a:fillRect/>
          </a:stretch>
        </p:blipFill>
        <p:spPr>
          <a:xfrm>
            <a:off x="2091602" y="1133517"/>
            <a:ext cx="7175121" cy="5594749"/>
          </a:xfrm>
          <a:prstGeom prst="rect">
            <a:avLst/>
          </a:prstGeom>
        </p:spPr>
      </p:pic>
    </p:spTree>
    <p:extLst>
      <p:ext uri="{BB962C8B-B14F-4D97-AF65-F5344CB8AC3E}">
        <p14:creationId xmlns:p14="http://schemas.microsoft.com/office/powerpoint/2010/main" val="296213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3"/>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9" name="Picture 8">
            <a:extLst>
              <a:ext uri="{FF2B5EF4-FFF2-40B4-BE49-F238E27FC236}">
                <a16:creationId xmlns:a16="http://schemas.microsoft.com/office/drawing/2014/main" id="{7FB31518-4BC3-6447-B1B0-B8460B84687E}"/>
              </a:ext>
            </a:extLst>
          </p:cNvPr>
          <p:cNvPicPr>
            <a:picLocks noChangeAspect="1"/>
          </p:cNvPicPr>
          <p:nvPr/>
        </p:nvPicPr>
        <p:blipFill>
          <a:blip r:embed="rId5"/>
          <a:stretch>
            <a:fillRect/>
          </a:stretch>
        </p:blipFill>
        <p:spPr>
          <a:xfrm>
            <a:off x="313899" y="1519379"/>
            <a:ext cx="10893377" cy="5086673"/>
          </a:xfrm>
          <a:prstGeom prst="rect">
            <a:avLst/>
          </a:prstGeom>
        </p:spPr>
      </p:pic>
      <p:sp>
        <p:nvSpPr>
          <p:cNvPr id="10" name="Content Placeholder 2">
            <a:extLst>
              <a:ext uri="{FF2B5EF4-FFF2-40B4-BE49-F238E27FC236}">
                <a16:creationId xmlns:a16="http://schemas.microsoft.com/office/drawing/2014/main" id="{205F73DB-5248-D141-A513-B2ACF7F3FDEA}"/>
              </a:ext>
            </a:extLst>
          </p:cNvPr>
          <p:cNvSpPr txBox="1">
            <a:spLocks/>
          </p:cNvSpPr>
          <p:nvPr/>
        </p:nvSpPr>
        <p:spPr>
          <a:xfrm>
            <a:off x="2635848" y="5870094"/>
            <a:ext cx="8937453"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143 (in progress)</a:t>
            </a:r>
          </a:p>
          <a:p>
            <a:pPr marL="0" indent="0">
              <a:buNone/>
            </a:pPr>
            <a:r>
              <a:rPr lang="en-US" sz="2400" dirty="0"/>
              <a:t>Between subjects duration manipulation (125 ms, 250 ms, 1000 ms) </a:t>
            </a:r>
          </a:p>
          <a:p>
            <a:pPr marL="0" indent="0">
              <a:buNone/>
            </a:pPr>
            <a:endParaRPr lang="en-US" dirty="0"/>
          </a:p>
        </p:txBody>
      </p:sp>
    </p:spTree>
    <p:extLst>
      <p:ext uri="{BB962C8B-B14F-4D97-AF65-F5344CB8AC3E}">
        <p14:creationId xmlns:p14="http://schemas.microsoft.com/office/powerpoint/2010/main" val="59698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91501"/>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548A378A-782E-7748-8F00-F403824F58DE}"/>
              </a:ext>
            </a:extLst>
          </p:cNvPr>
          <p:cNvGrpSpPr/>
          <p:nvPr/>
        </p:nvGrpSpPr>
        <p:grpSpPr>
          <a:xfrm>
            <a:off x="209060" y="2327467"/>
            <a:ext cx="3466124" cy="2885963"/>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931954" y="1986741"/>
            <a:ext cx="2131776" cy="502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7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831"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355" y="992490"/>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AAF65C1-4398-084C-92B7-8385AAD15030}"/>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000" r="-10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
        <p:nvSpPr>
          <p:cNvPr id="13" name="Right Bracket 12">
            <a:extLst>
              <a:ext uri="{FF2B5EF4-FFF2-40B4-BE49-F238E27FC236}">
                <a16:creationId xmlns:a16="http://schemas.microsoft.com/office/drawing/2014/main" id="{61E62836-7F26-B041-944E-9CB57554F021}"/>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1559D6-A28F-FD45-8B08-0B09B8A2CA0B}"/>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CF1559D6-A28F-FD45-8B08-0B09B8A2CA0B}"/>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83C154-7064-794E-8606-FD9CAFB0405A}"/>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B83C154-7064-794E-8606-FD9CAFB0405A}"/>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000" r="-10000"/>
                </a:stretch>
              </a:blipFill>
            </p:spPr>
            <p:txBody>
              <a:bodyPr/>
              <a:lstStyle/>
              <a:p>
                <a:r>
                  <a:rPr lang="en-US">
                    <a:noFill/>
                  </a:rPr>
                  <a:t> </a:t>
                </a:r>
              </a:p>
            </p:txBody>
          </p:sp>
        </mc:Fallback>
      </mc:AlternateContent>
    </p:spTree>
    <p:extLst>
      <p:ext uri="{BB962C8B-B14F-4D97-AF65-F5344CB8AC3E}">
        <p14:creationId xmlns:p14="http://schemas.microsoft.com/office/powerpoint/2010/main" val="184127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spTree>
    <p:extLst>
      <p:ext uri="{BB962C8B-B14F-4D97-AF65-F5344CB8AC3E}">
        <p14:creationId xmlns:p14="http://schemas.microsoft.com/office/powerpoint/2010/main" val="222306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5"/>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4406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1026" name="Picture 2">
            <a:extLst>
              <a:ext uri="{FF2B5EF4-FFF2-40B4-BE49-F238E27FC236}">
                <a16:creationId xmlns:a16="http://schemas.microsoft.com/office/drawing/2014/main" id="{6B1E6AF1-3F17-AC5F-8D79-E41D2EAE3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8" y="1097280"/>
            <a:ext cx="5821681" cy="551688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9122C80-CF69-3E1B-F6C2-6DA32843588E}"/>
              </a:ext>
            </a:extLst>
          </p:cNvPr>
          <p:cNvGrpSpPr/>
          <p:nvPr/>
        </p:nvGrpSpPr>
        <p:grpSpPr>
          <a:xfrm>
            <a:off x="4357458" y="1253028"/>
            <a:ext cx="988195" cy="720426"/>
            <a:chOff x="3686898" y="1161588"/>
            <a:chExt cx="988195" cy="720426"/>
          </a:xfrm>
        </p:grpSpPr>
        <p:sp>
          <p:nvSpPr>
            <p:cNvPr id="15" name="Right Bracket 14">
              <a:extLst>
                <a:ext uri="{FF2B5EF4-FFF2-40B4-BE49-F238E27FC236}">
                  <a16:creationId xmlns:a16="http://schemas.microsoft.com/office/drawing/2014/main" id="{FE451C3B-CCDD-1F47-BC0F-6699BD70D1D1}"/>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6BC05BAD-E647-D40D-F82A-5454514AF71C}"/>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4128376-2874-8232-6400-01A2D935AAD0}"/>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8" name="Right Bracket 17">
              <a:extLst>
                <a:ext uri="{FF2B5EF4-FFF2-40B4-BE49-F238E27FC236}">
                  <a16:creationId xmlns:a16="http://schemas.microsoft.com/office/drawing/2014/main" id="{D100B40C-03F6-5B32-320C-09CD4BD7F600}"/>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76C81B1-4564-C93C-4814-DFC36BA0D10A}"/>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B8FCE5D-7461-64F0-78E9-63095FD8BEBF}"/>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DC488ECE-454C-2F2F-466B-880D77505C49}"/>
              </a:ext>
            </a:extLst>
          </p:cNvPr>
          <p:cNvSpPr txBox="1"/>
          <p:nvPr/>
        </p:nvSpPr>
        <p:spPr>
          <a:xfrm>
            <a:off x="7939564" y="626204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464476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grpSp>
        <p:nvGrpSpPr>
          <p:cNvPr id="13" name="Group 12">
            <a:extLst>
              <a:ext uri="{FF2B5EF4-FFF2-40B4-BE49-F238E27FC236}">
                <a16:creationId xmlns:a16="http://schemas.microsoft.com/office/drawing/2014/main" id="{6D6512EB-9EE1-2884-7609-30685D23FDE6}"/>
              </a:ext>
            </a:extLst>
          </p:cNvPr>
          <p:cNvGrpSpPr/>
          <p:nvPr/>
        </p:nvGrpSpPr>
        <p:grpSpPr>
          <a:xfrm>
            <a:off x="2728110" y="710878"/>
            <a:ext cx="7409118" cy="6076169"/>
            <a:chOff x="2728110" y="710878"/>
            <a:chExt cx="7409118" cy="6076169"/>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3"/>
            <a:stretch>
              <a:fillRect/>
            </a:stretch>
          </p:blipFill>
          <p:spPr>
            <a:xfrm>
              <a:off x="2728110" y="710878"/>
              <a:ext cx="6735779" cy="6076169"/>
            </a:xfrm>
            <a:prstGeom prst="rect">
              <a:avLst/>
            </a:prstGeom>
          </p:spPr>
        </p:pic>
        <p:grpSp>
          <p:nvGrpSpPr>
            <p:cNvPr id="8" name="Group 7">
              <a:extLst>
                <a:ext uri="{FF2B5EF4-FFF2-40B4-BE49-F238E27FC236}">
                  <a16:creationId xmlns:a16="http://schemas.microsoft.com/office/drawing/2014/main" id="{587DD016-4297-DD48-7321-6E4D9C3EE56A}"/>
                </a:ext>
              </a:extLst>
            </p:cNvPr>
            <p:cNvGrpSpPr/>
            <p:nvPr/>
          </p:nvGrpSpPr>
          <p:grpSpPr>
            <a:xfrm>
              <a:off x="8932677" y="2865454"/>
              <a:ext cx="1149370" cy="307777"/>
              <a:chOff x="8932677" y="2857571"/>
              <a:chExt cx="1149370" cy="307777"/>
            </a:xfrm>
          </p:grpSpPr>
          <p:sp>
            <p:nvSpPr>
              <p:cNvPr id="7" name="TextBox 6">
                <a:extLst>
                  <a:ext uri="{FF2B5EF4-FFF2-40B4-BE49-F238E27FC236}">
                    <a16:creationId xmlns:a16="http://schemas.microsoft.com/office/drawing/2014/main" id="{7D94B1D4-AC96-E9E1-C748-30E7B3B9E7FE}"/>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3" name="Straight Connector 2">
                <a:extLst>
                  <a:ext uri="{FF2B5EF4-FFF2-40B4-BE49-F238E27FC236}">
                    <a16:creationId xmlns:a16="http://schemas.microsoft.com/office/drawing/2014/main" id="{7F445D0F-0E79-73A0-0F2A-48BAADCFE9A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F4AB2-EE9B-ED91-FB12-66F557BD216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9" name="Group 8">
              <a:extLst>
                <a:ext uri="{FF2B5EF4-FFF2-40B4-BE49-F238E27FC236}">
                  <a16:creationId xmlns:a16="http://schemas.microsoft.com/office/drawing/2014/main" id="{B0F6043D-C5B7-D86D-272E-12EF13DABD45}"/>
                </a:ext>
              </a:extLst>
            </p:cNvPr>
            <p:cNvGrpSpPr/>
            <p:nvPr/>
          </p:nvGrpSpPr>
          <p:grpSpPr>
            <a:xfrm>
              <a:off x="8932677" y="3632483"/>
              <a:ext cx="1204551" cy="307777"/>
              <a:chOff x="8932677" y="2857571"/>
              <a:chExt cx="1204551" cy="307777"/>
            </a:xfrm>
          </p:grpSpPr>
          <p:sp>
            <p:nvSpPr>
              <p:cNvPr id="10" name="TextBox 9">
                <a:extLst>
                  <a:ext uri="{FF2B5EF4-FFF2-40B4-BE49-F238E27FC236}">
                    <a16:creationId xmlns:a16="http://schemas.microsoft.com/office/drawing/2014/main" id="{BB1741DE-BED4-AD30-38C5-31DF09E29F6A}"/>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1" name="Straight Connector 10">
                <a:extLst>
                  <a:ext uri="{FF2B5EF4-FFF2-40B4-BE49-F238E27FC236}">
                    <a16:creationId xmlns:a16="http://schemas.microsoft.com/office/drawing/2014/main" id="{28B63636-81BA-F2A8-D3F4-19C13351213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6EBBF8-C67F-ADD7-1F44-6E933863A0B0}"/>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grpSp>
    </p:spTree>
    <p:extLst>
      <p:ext uri="{BB962C8B-B14F-4D97-AF65-F5344CB8AC3E}">
        <p14:creationId xmlns:p14="http://schemas.microsoft.com/office/powerpoint/2010/main" val="271416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2577871" y="805758"/>
            <a:ext cx="6574562" cy="5979814"/>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8986966" y="996199"/>
            <a:ext cx="627162" cy="4394100"/>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2" name="Group 1">
            <a:extLst>
              <a:ext uri="{FF2B5EF4-FFF2-40B4-BE49-F238E27FC236}">
                <a16:creationId xmlns:a16="http://schemas.microsoft.com/office/drawing/2014/main" id="{BEECF152-730A-8660-3AC1-3609ABD187BA}"/>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FEA6EC9F-649F-88A0-8054-27941A2E9E16}"/>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8" name="Straight Connector 7">
              <a:extLst>
                <a:ext uri="{FF2B5EF4-FFF2-40B4-BE49-F238E27FC236}">
                  <a16:creationId xmlns:a16="http://schemas.microsoft.com/office/drawing/2014/main" id="{166E97A3-75F2-BF97-E160-6884B779AF8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9B6A8E-543C-7B66-0DD0-606BC456101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0" name="Group 9">
            <a:extLst>
              <a:ext uri="{FF2B5EF4-FFF2-40B4-BE49-F238E27FC236}">
                <a16:creationId xmlns:a16="http://schemas.microsoft.com/office/drawing/2014/main" id="{E124AF3A-CB9A-9C6A-BEEB-407AC8E5B830}"/>
              </a:ext>
            </a:extLst>
          </p:cNvPr>
          <p:cNvGrpSpPr/>
          <p:nvPr/>
        </p:nvGrpSpPr>
        <p:grpSpPr>
          <a:xfrm>
            <a:off x="9039443" y="3409119"/>
            <a:ext cx="1204551" cy="307777"/>
            <a:chOff x="8932677" y="2857571"/>
            <a:chExt cx="1204551" cy="307777"/>
          </a:xfrm>
        </p:grpSpPr>
        <p:sp>
          <p:nvSpPr>
            <p:cNvPr id="11" name="TextBox 10">
              <a:extLst>
                <a:ext uri="{FF2B5EF4-FFF2-40B4-BE49-F238E27FC236}">
                  <a16:creationId xmlns:a16="http://schemas.microsoft.com/office/drawing/2014/main" id="{311D1288-7095-0F05-873B-150AD7E8012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2" name="Straight Connector 11">
              <a:extLst>
                <a:ext uri="{FF2B5EF4-FFF2-40B4-BE49-F238E27FC236}">
                  <a16:creationId xmlns:a16="http://schemas.microsoft.com/office/drawing/2014/main" id="{CFEC879E-F0F1-006F-23A3-1EE50FE52E8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5C6077-AD6A-398D-8CBC-2B16D0D6E38D}"/>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609220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90928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9126669"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pic>
        <p:nvPicPr>
          <p:cNvPr id="26" name="Picture 25">
            <a:extLst>
              <a:ext uri="{FF2B5EF4-FFF2-40B4-BE49-F238E27FC236}">
                <a16:creationId xmlns:a16="http://schemas.microsoft.com/office/drawing/2014/main" id="{ADF641EA-9A75-2B62-704E-36FB0AE295C2}"/>
              </a:ext>
            </a:extLst>
          </p:cNvPr>
          <p:cNvPicPr>
            <a:picLocks noChangeAspect="1"/>
          </p:cNvPicPr>
          <p:nvPr/>
        </p:nvPicPr>
        <p:blipFill>
          <a:blip r:embed="rId5"/>
          <a:stretch>
            <a:fillRect/>
          </a:stretch>
        </p:blipFill>
        <p:spPr>
          <a:xfrm>
            <a:off x="188227" y="2543546"/>
            <a:ext cx="3644292" cy="3644292"/>
          </a:xfrm>
          <a:prstGeom prst="rect">
            <a:avLst/>
          </a:prstGeom>
          <a:ln w="38100">
            <a:solidFill>
              <a:srgbClr val="00FF00"/>
            </a:solidFill>
          </a:ln>
        </p:spPr>
      </p:pic>
      <p:sp>
        <p:nvSpPr>
          <p:cNvPr id="27" name="Rectangle 26">
            <a:extLst>
              <a:ext uri="{FF2B5EF4-FFF2-40B4-BE49-F238E27FC236}">
                <a16:creationId xmlns:a16="http://schemas.microsoft.com/office/drawing/2014/main" id="{539F95C8-ABF7-9645-5A19-D5020A6AA886}"/>
              </a:ext>
            </a:extLst>
          </p:cNvPr>
          <p:cNvSpPr/>
          <p:nvPr/>
        </p:nvSpPr>
        <p:spPr>
          <a:xfrm>
            <a:off x="8453654" y="3530990"/>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324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703E36-98D9-BAD0-CB5A-52BCEAED3CAE}"/>
              </a:ext>
            </a:extLst>
          </p:cNvPr>
          <p:cNvGrpSpPr/>
          <p:nvPr/>
        </p:nvGrpSpPr>
        <p:grpSpPr>
          <a:xfrm>
            <a:off x="3987534" y="805758"/>
            <a:ext cx="7036257" cy="5979814"/>
            <a:chOff x="3723003" y="182519"/>
            <a:chExt cx="7355772" cy="6492962"/>
          </a:xfrm>
        </p:grpSpPr>
        <p:pic>
          <p:nvPicPr>
            <p:cNvPr id="14" name="Picture 13">
              <a:extLst>
                <a:ext uri="{FF2B5EF4-FFF2-40B4-BE49-F238E27FC236}">
                  <a16:creationId xmlns:a16="http://schemas.microsoft.com/office/drawing/2014/main" id="{D13983A3-E667-E89F-688B-D2439F68B603}"/>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15" name="Picture 14">
              <a:extLst>
                <a:ext uri="{FF2B5EF4-FFF2-40B4-BE49-F238E27FC236}">
                  <a16:creationId xmlns:a16="http://schemas.microsoft.com/office/drawing/2014/main" id="{2551139B-99E2-E811-CF62-37F2237F2CE6}"/>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Accuracy </a:t>
            </a:r>
          </a:p>
        </p:txBody>
      </p:sp>
      <p:sp>
        <p:nvSpPr>
          <p:cNvPr id="10" name="Rectangle 9">
            <a:extLst>
              <a:ext uri="{FF2B5EF4-FFF2-40B4-BE49-F238E27FC236}">
                <a16:creationId xmlns:a16="http://schemas.microsoft.com/office/drawing/2014/main" id="{0E8F5536-A78E-3842-988B-1DB693F3E1A3}"/>
              </a:ext>
            </a:extLst>
          </p:cNvPr>
          <p:cNvSpPr/>
          <p:nvPr/>
        </p:nvSpPr>
        <p:spPr>
          <a:xfrm>
            <a:off x="7718433" y="1743358"/>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5"/>
          <a:stretch>
            <a:fillRect/>
          </a:stretch>
        </p:blipFill>
        <p:spPr>
          <a:xfrm>
            <a:off x="244928" y="2625483"/>
            <a:ext cx="3601587" cy="3601587"/>
          </a:xfrm>
          <a:prstGeom prst="rect">
            <a:avLst/>
          </a:prstGeom>
          <a:ln w="38100">
            <a:solidFill>
              <a:srgbClr val="00FF00"/>
            </a:solidFill>
          </a:ln>
        </p:spPr>
      </p:pic>
      <p:sp>
        <p:nvSpPr>
          <p:cNvPr id="3" name="TextBox 2">
            <a:extLst>
              <a:ext uri="{FF2B5EF4-FFF2-40B4-BE49-F238E27FC236}">
                <a16:creationId xmlns:a16="http://schemas.microsoft.com/office/drawing/2014/main" id="{8F086CE0-D649-4F23-20F8-26415BAE2EF7}"/>
              </a:ext>
            </a:extLst>
          </p:cNvPr>
          <p:cNvSpPr txBox="1"/>
          <p:nvPr/>
        </p:nvSpPr>
        <p:spPr>
          <a:xfrm>
            <a:off x="332233" y="1346288"/>
            <a:ext cx="3426976" cy="738664"/>
          </a:xfrm>
          <a:prstGeom prst="rect">
            <a:avLst/>
          </a:prstGeom>
          <a:noFill/>
        </p:spPr>
        <p:txBody>
          <a:bodyPr wrap="square" rtlCol="0">
            <a:spAutoFit/>
          </a:bodyPr>
          <a:lstStyle/>
          <a:p>
            <a:r>
              <a:rPr lang="en-US" sz="1400" dirty="0"/>
              <a:t>Percent correct from verbal estimates is significantly correlated with percent correct from discrimination at each duration. </a:t>
            </a:r>
          </a:p>
        </p:txBody>
      </p:sp>
      <p:sp>
        <p:nvSpPr>
          <p:cNvPr id="8" name="Rectangle 7">
            <a:extLst>
              <a:ext uri="{FF2B5EF4-FFF2-40B4-BE49-F238E27FC236}">
                <a16:creationId xmlns:a16="http://schemas.microsoft.com/office/drawing/2014/main" id="{FCB19FFA-47CE-3CEB-9617-D525A0363F19}"/>
              </a:ext>
            </a:extLst>
          </p:cNvPr>
          <p:cNvSpPr/>
          <p:nvPr/>
        </p:nvSpPr>
        <p:spPr>
          <a:xfrm>
            <a:off x="6972710" y="102617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9A6B6D1-D572-2391-7E6A-E9F7EA5AB670}"/>
              </a:ext>
            </a:extLst>
          </p:cNvPr>
          <p:cNvGrpSpPr/>
          <p:nvPr/>
        </p:nvGrpSpPr>
        <p:grpSpPr>
          <a:xfrm>
            <a:off x="10451810" y="2625483"/>
            <a:ext cx="1149370" cy="307777"/>
            <a:chOff x="8932677" y="2857571"/>
            <a:chExt cx="1149370" cy="307777"/>
          </a:xfrm>
        </p:grpSpPr>
        <p:sp>
          <p:nvSpPr>
            <p:cNvPr id="17" name="TextBox 16">
              <a:extLst>
                <a:ext uri="{FF2B5EF4-FFF2-40B4-BE49-F238E27FC236}">
                  <a16:creationId xmlns:a16="http://schemas.microsoft.com/office/drawing/2014/main" id="{03154F5D-AFAA-0A99-69F0-EF3DCD14FB3D}"/>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8" name="Straight Connector 17">
              <a:extLst>
                <a:ext uri="{FF2B5EF4-FFF2-40B4-BE49-F238E27FC236}">
                  <a16:creationId xmlns:a16="http://schemas.microsoft.com/office/drawing/2014/main" id="{4B61634A-B374-9F42-6011-3AEFE08DAD3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D4F1FE-95D9-7113-9947-820376B30D7E}"/>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0" name="Group 19">
            <a:extLst>
              <a:ext uri="{FF2B5EF4-FFF2-40B4-BE49-F238E27FC236}">
                <a16:creationId xmlns:a16="http://schemas.microsoft.com/office/drawing/2014/main" id="{2EE2D115-8281-5F87-DF3E-AB5D9A65E9B1}"/>
              </a:ext>
            </a:extLst>
          </p:cNvPr>
          <p:cNvGrpSpPr/>
          <p:nvPr/>
        </p:nvGrpSpPr>
        <p:grpSpPr>
          <a:xfrm>
            <a:off x="10451810" y="3392512"/>
            <a:ext cx="1204551" cy="307777"/>
            <a:chOff x="8932677" y="2857571"/>
            <a:chExt cx="1204551" cy="307777"/>
          </a:xfrm>
        </p:grpSpPr>
        <p:sp>
          <p:nvSpPr>
            <p:cNvPr id="21" name="TextBox 20">
              <a:extLst>
                <a:ext uri="{FF2B5EF4-FFF2-40B4-BE49-F238E27FC236}">
                  <a16:creationId xmlns:a16="http://schemas.microsoft.com/office/drawing/2014/main" id="{BEBE27FD-7BF6-A6C2-E861-E15032C277A8}"/>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2" name="Straight Connector 21">
              <a:extLst>
                <a:ext uri="{FF2B5EF4-FFF2-40B4-BE49-F238E27FC236}">
                  <a16:creationId xmlns:a16="http://schemas.microsoft.com/office/drawing/2014/main" id="{57933D5E-8709-A408-6E97-A77C846BC06B}"/>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4ACC87-AFB0-CD12-6878-6B13AA427F3A}"/>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2829518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8" name="Rectangle 7">
            <a:extLst>
              <a:ext uri="{FF2B5EF4-FFF2-40B4-BE49-F238E27FC236}">
                <a16:creationId xmlns:a16="http://schemas.microsoft.com/office/drawing/2014/main" id="{235E6EEC-CE5C-B042-AE65-7BC6A092EC84}"/>
              </a:ext>
            </a:extLst>
          </p:cNvPr>
          <p:cNvSpPr/>
          <p:nvPr/>
        </p:nvSpPr>
        <p:spPr>
          <a:xfrm>
            <a:off x="6644393" y="208124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EB42A5-CAFF-1644-A892-F9317F799ED8}"/>
              </a:ext>
            </a:extLst>
          </p:cNvPr>
          <p:cNvSpPr txBox="1"/>
          <p:nvPr/>
        </p:nvSpPr>
        <p:spPr>
          <a:xfrm>
            <a:off x="9468195" y="1127142"/>
            <a:ext cx="2723803" cy="954107"/>
          </a:xfrm>
          <a:prstGeom prst="rect">
            <a:avLst/>
          </a:prstGeom>
          <a:noFill/>
        </p:spPr>
        <p:txBody>
          <a:bodyPr wrap="square" rtlCol="0">
            <a:spAutoFit/>
          </a:bodyPr>
          <a:lstStyle/>
          <a:p>
            <a:r>
              <a:rPr lang="en-US" sz="1400" dirty="0"/>
              <a:t>At 250 ms (and above) response time from discrimination can significantly predict accuracy in verbal judgment. </a:t>
            </a:r>
          </a:p>
        </p:txBody>
      </p:sp>
      <p:grpSp>
        <p:nvGrpSpPr>
          <p:cNvPr id="2" name="Group 1">
            <a:extLst>
              <a:ext uri="{FF2B5EF4-FFF2-40B4-BE49-F238E27FC236}">
                <a16:creationId xmlns:a16="http://schemas.microsoft.com/office/drawing/2014/main" id="{05760B62-6C48-B9DE-BE8E-2A21B9871054}"/>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1CBA700D-40DE-32C6-15EC-7EF0882DD0A2}"/>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0" name="Straight Connector 9">
              <a:extLst>
                <a:ext uri="{FF2B5EF4-FFF2-40B4-BE49-F238E27FC236}">
                  <a16:creationId xmlns:a16="http://schemas.microsoft.com/office/drawing/2014/main" id="{8D23625C-B84A-B67B-C4F1-1BE562F5DDF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ACDA77-F590-097D-41D3-FF2A0CC8E423}"/>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2" name="Group 11">
            <a:extLst>
              <a:ext uri="{FF2B5EF4-FFF2-40B4-BE49-F238E27FC236}">
                <a16:creationId xmlns:a16="http://schemas.microsoft.com/office/drawing/2014/main" id="{1E51E4FE-3A21-5146-E3AD-BF3E1D752E83}"/>
              </a:ext>
            </a:extLst>
          </p:cNvPr>
          <p:cNvGrpSpPr/>
          <p:nvPr/>
        </p:nvGrpSpPr>
        <p:grpSpPr>
          <a:xfrm>
            <a:off x="9039443" y="3409119"/>
            <a:ext cx="1204551" cy="307777"/>
            <a:chOff x="8932677" y="2857571"/>
            <a:chExt cx="1204551" cy="307777"/>
          </a:xfrm>
        </p:grpSpPr>
        <p:sp>
          <p:nvSpPr>
            <p:cNvPr id="13" name="TextBox 12">
              <a:extLst>
                <a:ext uri="{FF2B5EF4-FFF2-40B4-BE49-F238E27FC236}">
                  <a16:creationId xmlns:a16="http://schemas.microsoft.com/office/drawing/2014/main" id="{BCDA570B-48DD-8334-607F-B278F64FB5DE}"/>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4" name="Straight Connector 13">
              <a:extLst>
                <a:ext uri="{FF2B5EF4-FFF2-40B4-BE49-F238E27FC236}">
                  <a16:creationId xmlns:a16="http://schemas.microsoft.com/office/drawing/2014/main" id="{B6E8AC53-7A34-7794-BFCB-2E489120E33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CD91CC-B82A-502A-3A6E-6B085CFDEC5E}"/>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401963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220" y="1503554"/>
            <a:ext cx="7082635" cy="514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50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436853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DBBF871-1774-744F-9C6E-C36A4928E145}"/>
              </a:ext>
            </a:extLst>
          </p:cNvPr>
          <p:cNvSpPr txBox="1">
            <a:spLocks/>
          </p:cNvSpPr>
          <p:nvPr/>
        </p:nvSpPr>
        <p:spPr>
          <a:xfrm>
            <a:off x="5021821" y="3812954"/>
            <a:ext cx="6465287" cy="15160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dirty="0">
                <a:solidFill>
                  <a:srgbClr val="FFFFFF"/>
                </a:solidFill>
                <a:latin typeface="+mj-lt"/>
                <a:ea typeface="+mj-ea"/>
                <a:cs typeface="+mj-cs"/>
              </a:rPr>
              <a:t>Thank you!!</a:t>
            </a:r>
          </a:p>
        </p:txBody>
      </p:sp>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93700DF-5C22-F440-AF8C-6C7CB09021F0}"/>
              </a:ext>
            </a:extLst>
          </p:cNvPr>
          <p:cNvPicPr>
            <a:picLocks noChangeAspect="1"/>
          </p:cNvPicPr>
          <p:nvPr/>
        </p:nvPicPr>
        <p:blipFill rotWithShape="1">
          <a:blip r:embed="rId3"/>
          <a:srcRect t="33137" b="33215"/>
          <a:stretch/>
        </p:blipFill>
        <p:spPr>
          <a:xfrm>
            <a:off x="317635" y="3509433"/>
            <a:ext cx="4160452" cy="3026833"/>
          </a:xfrm>
          <a:prstGeom prst="rect">
            <a:avLst/>
          </a:prstGeom>
        </p:spPr>
      </p:pic>
      <p:pic>
        <p:nvPicPr>
          <p:cNvPr id="3" name="Picture 2" descr="A person looking at the camera&#10;&#10;Description automatically generated">
            <a:extLst>
              <a:ext uri="{FF2B5EF4-FFF2-40B4-BE49-F238E27FC236}">
                <a16:creationId xmlns:a16="http://schemas.microsoft.com/office/drawing/2014/main" id="{9BE535C3-12C1-FD2B-675F-B2F42F0A28A5}"/>
              </a:ext>
            </a:extLst>
          </p:cNvPr>
          <p:cNvPicPr>
            <a:picLocks noChangeAspect="1"/>
          </p:cNvPicPr>
          <p:nvPr/>
        </p:nvPicPr>
        <p:blipFill rotWithShape="1">
          <a:blip r:embed="rId4"/>
          <a:srcRect t="3087" b="15016"/>
          <a:stretch/>
        </p:blipFill>
        <p:spPr>
          <a:xfrm>
            <a:off x="5021821" y="-1"/>
            <a:ext cx="2692094" cy="3348037"/>
          </a:xfrm>
          <a:prstGeom prst="rect">
            <a:avLst/>
          </a:prstGeom>
        </p:spPr>
      </p:pic>
      <p:pic>
        <p:nvPicPr>
          <p:cNvPr id="7" name="Picture 6" descr="A person wearing a suit and tie smiling at the camera&#10;&#10;Description automatically generated">
            <a:extLst>
              <a:ext uri="{FF2B5EF4-FFF2-40B4-BE49-F238E27FC236}">
                <a16:creationId xmlns:a16="http://schemas.microsoft.com/office/drawing/2014/main" id="{AE79C786-98AA-8E5F-ADF1-02D2B5E294DE}"/>
              </a:ext>
            </a:extLst>
          </p:cNvPr>
          <p:cNvPicPr>
            <a:picLocks noChangeAspect="1"/>
          </p:cNvPicPr>
          <p:nvPr/>
        </p:nvPicPr>
        <p:blipFill rotWithShape="1">
          <a:blip r:embed="rId5"/>
          <a:srcRect b="13842"/>
          <a:stretch/>
        </p:blipFill>
        <p:spPr>
          <a:xfrm>
            <a:off x="8782237" y="0"/>
            <a:ext cx="2558943" cy="3348037"/>
          </a:xfrm>
          <a:prstGeom prst="rect">
            <a:avLst/>
          </a:prstGeom>
        </p:spPr>
      </p:pic>
      <p:pic>
        <p:nvPicPr>
          <p:cNvPr id="9" name="Picture 8">
            <a:extLst>
              <a:ext uri="{FF2B5EF4-FFF2-40B4-BE49-F238E27FC236}">
                <a16:creationId xmlns:a16="http://schemas.microsoft.com/office/drawing/2014/main" id="{446C8A55-7D02-AF5D-8AAE-B25C3058C998}"/>
              </a:ext>
            </a:extLst>
          </p:cNvPr>
          <p:cNvPicPr>
            <a:picLocks noChangeAspect="1"/>
          </p:cNvPicPr>
          <p:nvPr/>
        </p:nvPicPr>
        <p:blipFill rotWithShape="1">
          <a:blip r:embed="rId6"/>
          <a:srcRect l="20662" t="5404" r="28890" b="15403"/>
          <a:stretch/>
        </p:blipFill>
        <p:spPr>
          <a:xfrm rot="5400000">
            <a:off x="900187" y="168073"/>
            <a:ext cx="2995349" cy="3526506"/>
          </a:xfrm>
          <a:prstGeom prst="rect">
            <a:avLst/>
          </a:prstGeom>
        </p:spPr>
      </p:pic>
    </p:spTree>
    <p:extLst>
      <p:ext uri="{BB962C8B-B14F-4D97-AF65-F5344CB8AC3E}">
        <p14:creationId xmlns:p14="http://schemas.microsoft.com/office/powerpoint/2010/main" val="166801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ket 2">
            <a:extLst>
              <a:ext uri="{FF2B5EF4-FFF2-40B4-BE49-F238E27FC236}">
                <a16:creationId xmlns:a16="http://schemas.microsoft.com/office/drawing/2014/main" id="{B4450BB2-9B3D-B706-6B29-60D3BA67467C}"/>
              </a:ext>
            </a:extLst>
          </p:cNvPr>
          <p:cNvSpPr/>
          <p:nvPr/>
        </p:nvSpPr>
        <p:spPr>
          <a:xfrm rot="16200000">
            <a:off x="2635003" y="235580"/>
            <a:ext cx="174351" cy="2354317"/>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524116CF-3A5A-0761-81B6-743690F417ED}"/>
              </a:ext>
            </a:extLst>
          </p:cNvPr>
          <p:cNvSpPr txBox="1"/>
          <p:nvPr/>
        </p:nvSpPr>
        <p:spPr>
          <a:xfrm>
            <a:off x="2522481" y="1051585"/>
            <a:ext cx="546538" cy="369332"/>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1C4AAD92-30CC-8897-4094-2F26632E4E87}"/>
              </a:ext>
            </a:extLst>
          </p:cNvPr>
          <p:cNvSpPr txBox="1"/>
          <p:nvPr/>
        </p:nvSpPr>
        <p:spPr>
          <a:xfrm>
            <a:off x="189364" y="6435993"/>
            <a:ext cx="2164953" cy="276999"/>
          </a:xfrm>
          <a:prstGeom prst="rect">
            <a:avLst/>
          </a:prstGeom>
          <a:noFill/>
        </p:spPr>
        <p:txBody>
          <a:bodyPr wrap="square" rtlCol="0">
            <a:spAutoFit/>
          </a:bodyPr>
          <a:lstStyle/>
          <a:p>
            <a:r>
              <a:rPr lang="en-US" sz="1200" dirty="0"/>
              <a:t>** Indicates p &lt; 0.01 </a:t>
            </a:r>
          </a:p>
        </p:txBody>
      </p:sp>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Verbal Judgment (Exp 1)</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80291" y="101138"/>
            <a:ext cx="5690756" cy="2276302"/>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rotWithShape="1">
          <a:blip r:embed="rId3"/>
          <a:srcRect t="964"/>
          <a:stretch/>
        </p:blipFill>
        <p:spPr>
          <a:xfrm>
            <a:off x="6420955" y="101138"/>
            <a:ext cx="5551385" cy="6691745"/>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2516132" y="2800300"/>
            <a:ext cx="3668537" cy="3956562"/>
          </a:xfrm>
          <a:prstGeom prst="rect">
            <a:avLst/>
          </a:prstGeom>
          <a:ln>
            <a:noFill/>
          </a:ln>
        </p:spPr>
      </p:pic>
    </p:spTree>
    <p:extLst>
      <p:ext uri="{BB962C8B-B14F-4D97-AF65-F5344CB8AC3E}">
        <p14:creationId xmlns:p14="http://schemas.microsoft.com/office/powerpoint/2010/main" val="4274208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37547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82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27129347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815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82985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5"/>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63777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917989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7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99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4525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grpSp>
        <p:nvGrpSpPr>
          <p:cNvPr id="2" name="Group 1">
            <a:extLst>
              <a:ext uri="{FF2B5EF4-FFF2-40B4-BE49-F238E27FC236}">
                <a16:creationId xmlns:a16="http://schemas.microsoft.com/office/drawing/2014/main" id="{977DAD7A-A12D-E943-9F44-DDADE5E1B8FC}"/>
              </a:ext>
            </a:extLst>
          </p:cNvPr>
          <p:cNvGrpSpPr/>
          <p:nvPr/>
        </p:nvGrpSpPr>
        <p:grpSpPr>
          <a:xfrm>
            <a:off x="9355875" y="0"/>
            <a:ext cx="1668434" cy="5007430"/>
            <a:chOff x="9355875" y="0"/>
            <a:chExt cx="1668434" cy="5007430"/>
          </a:xfrm>
        </p:grpSpPr>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1688522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6577098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7"/>
          <a:stretch>
            <a:fillRect/>
          </a:stretch>
        </p:blipFill>
        <p:spPr>
          <a:xfrm>
            <a:off x="7285524" y="2053748"/>
            <a:ext cx="4536010" cy="4711700"/>
          </a:xfrm>
          <a:prstGeom prst="rect">
            <a:avLst/>
          </a:prstGeom>
        </p:spPr>
      </p:pic>
    </p:spTree>
    <p:extLst>
      <p:ext uri="{BB962C8B-B14F-4D97-AF65-F5344CB8AC3E}">
        <p14:creationId xmlns:p14="http://schemas.microsoft.com/office/powerpoint/2010/main" val="54637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B8DBF-9A93-F1BE-8358-27308FEEDA51}"/>
              </a:ext>
            </a:extLst>
          </p:cNvPr>
          <p:cNvPicPr>
            <a:picLocks noChangeAspect="1"/>
          </p:cNvPicPr>
          <p:nvPr/>
        </p:nvPicPr>
        <p:blipFill>
          <a:blip r:embed="rId3"/>
          <a:stretch>
            <a:fillRect/>
          </a:stretch>
        </p:blipFill>
        <p:spPr>
          <a:xfrm>
            <a:off x="196158" y="821894"/>
            <a:ext cx="4409063" cy="4556550"/>
          </a:xfrm>
          <a:prstGeom prst="rect">
            <a:avLst/>
          </a:prstGeom>
        </p:spPr>
      </p:pic>
      <p:grpSp>
        <p:nvGrpSpPr>
          <p:cNvPr id="6" name="Group 5">
            <a:extLst>
              <a:ext uri="{FF2B5EF4-FFF2-40B4-BE49-F238E27FC236}">
                <a16:creationId xmlns:a16="http://schemas.microsoft.com/office/drawing/2014/main" id="{A15BE959-3B9B-FB71-4CD6-B2ABC93C1546}"/>
              </a:ext>
            </a:extLst>
          </p:cNvPr>
          <p:cNvGrpSpPr/>
          <p:nvPr/>
        </p:nvGrpSpPr>
        <p:grpSpPr>
          <a:xfrm>
            <a:off x="4605221" y="1773734"/>
            <a:ext cx="7390621" cy="3526651"/>
            <a:chOff x="2546111" y="3385685"/>
            <a:chExt cx="6962600" cy="3107190"/>
          </a:xfrm>
        </p:grpSpPr>
        <p:pic>
          <p:nvPicPr>
            <p:cNvPr id="4" name="Picture 3">
              <a:extLst>
                <a:ext uri="{FF2B5EF4-FFF2-40B4-BE49-F238E27FC236}">
                  <a16:creationId xmlns:a16="http://schemas.microsoft.com/office/drawing/2014/main" id="{3C3027E7-C850-9B39-A727-C8DE0E900171}"/>
                </a:ext>
              </a:extLst>
            </p:cNvPr>
            <p:cNvPicPr>
              <a:picLocks noChangeAspect="1"/>
            </p:cNvPicPr>
            <p:nvPr/>
          </p:nvPicPr>
          <p:blipFill>
            <a:blip r:embed="rId4"/>
            <a:stretch>
              <a:fillRect/>
            </a:stretch>
          </p:blipFill>
          <p:spPr>
            <a:xfrm>
              <a:off x="2546111" y="3385685"/>
              <a:ext cx="3481300" cy="3107190"/>
            </a:xfrm>
            <a:prstGeom prst="rect">
              <a:avLst/>
            </a:prstGeom>
          </p:spPr>
        </p:pic>
        <p:pic>
          <p:nvPicPr>
            <p:cNvPr id="5" name="Picture 4">
              <a:extLst>
                <a:ext uri="{FF2B5EF4-FFF2-40B4-BE49-F238E27FC236}">
                  <a16:creationId xmlns:a16="http://schemas.microsoft.com/office/drawing/2014/main" id="{9A3A79F4-3E1F-CDB8-EDE6-CF4A880575E3}"/>
                </a:ext>
              </a:extLst>
            </p:cNvPr>
            <p:cNvPicPr>
              <a:picLocks noChangeAspect="1"/>
            </p:cNvPicPr>
            <p:nvPr/>
          </p:nvPicPr>
          <p:blipFill>
            <a:blip r:embed="rId5"/>
            <a:stretch>
              <a:fillRect/>
            </a:stretch>
          </p:blipFill>
          <p:spPr>
            <a:xfrm>
              <a:off x="6027411" y="3385685"/>
              <a:ext cx="3481300" cy="3107190"/>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6"/>
            <a:stretch>
              <a:fillRect/>
            </a:stretch>
          </p:blipFill>
          <p:spPr>
            <a:xfrm>
              <a:off x="4554338" y="3518510"/>
              <a:ext cx="1351292" cy="981075"/>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7"/>
            <a:stretch>
              <a:fillRect/>
            </a:stretch>
          </p:blipFill>
          <p:spPr>
            <a:xfrm>
              <a:off x="8035638" y="3518509"/>
              <a:ext cx="1351292" cy="981075"/>
            </a:xfrm>
            <a:prstGeom prst="rect">
              <a:avLst/>
            </a:prstGeom>
          </p:spPr>
        </p:pic>
      </p:grpSp>
      <p:grpSp>
        <p:nvGrpSpPr>
          <p:cNvPr id="8" name="Group 7">
            <a:extLst>
              <a:ext uri="{FF2B5EF4-FFF2-40B4-BE49-F238E27FC236}">
                <a16:creationId xmlns:a16="http://schemas.microsoft.com/office/drawing/2014/main" id="{B87588DC-66D5-BF1B-7608-89C4FF36CB52}"/>
              </a:ext>
            </a:extLst>
          </p:cNvPr>
          <p:cNvGrpSpPr/>
          <p:nvPr/>
        </p:nvGrpSpPr>
        <p:grpSpPr>
          <a:xfrm>
            <a:off x="5436229" y="5716624"/>
            <a:ext cx="5258446" cy="463460"/>
            <a:chOff x="565265" y="5912006"/>
            <a:chExt cx="5258446" cy="463460"/>
          </a:xfrm>
        </p:grpSpPr>
        <p:sp>
          <p:nvSpPr>
            <p:cNvPr id="10" name="TextBox 9">
              <a:extLst>
                <a:ext uri="{FF2B5EF4-FFF2-40B4-BE49-F238E27FC236}">
                  <a16:creationId xmlns:a16="http://schemas.microsoft.com/office/drawing/2014/main" id="{82BA3385-D2DF-8731-29F7-C24055AC359E}"/>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28CE6F-DB36-58ED-D725-A0586C725673}"/>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8"/>
                  <a:stretch>
                    <a:fillRect l="-10526" t="-181081" b="-270270"/>
                  </a:stretch>
                </a:blipFill>
              </p:spPr>
              <p:txBody>
                <a:bodyPr/>
                <a:lstStyle/>
                <a:p>
                  <a:r>
                    <a:rPr lang="en-US">
                      <a:noFill/>
                    </a:rPr>
                    <a:t> </a:t>
                  </a:r>
                </a:p>
              </p:txBody>
            </p:sp>
          </mc:Fallback>
        </mc:AlternateContent>
      </p:grpSp>
      <p:cxnSp>
        <p:nvCxnSpPr>
          <p:cNvPr id="20" name="Straight Connector 19">
            <a:extLst>
              <a:ext uri="{FF2B5EF4-FFF2-40B4-BE49-F238E27FC236}">
                <a16:creationId xmlns:a16="http://schemas.microsoft.com/office/drawing/2014/main" id="{48562943-BCE9-7C47-20C8-44EE107B3F69}"/>
              </a:ext>
            </a:extLst>
          </p:cNvPr>
          <p:cNvCxnSpPr/>
          <p:nvPr/>
        </p:nvCxnSpPr>
        <p:spPr>
          <a:xfrm flipH="1">
            <a:off x="2321554" y="5978747"/>
            <a:ext cx="3114675"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0D6D9C4-6333-4917-9C83-C7E62889D291}"/>
              </a:ext>
            </a:extLst>
          </p:cNvPr>
          <p:cNvCxnSpPr/>
          <p:nvPr/>
        </p:nvCxnSpPr>
        <p:spPr>
          <a:xfrm flipV="1">
            <a:off x="2321554" y="5454502"/>
            <a:ext cx="0" cy="524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itle 1">
            <a:extLst>
              <a:ext uri="{FF2B5EF4-FFF2-40B4-BE49-F238E27FC236}">
                <a16:creationId xmlns:a16="http://schemas.microsoft.com/office/drawing/2014/main" id="{4C54B16D-6964-9156-93F7-AFB3E30925F1}"/>
              </a:ext>
            </a:extLst>
          </p:cNvPr>
          <p:cNvSpPr txBox="1">
            <a:spLocks/>
          </p:cNvSpPr>
          <p:nvPr/>
        </p:nvSpPr>
        <p:spPr>
          <a:xfrm>
            <a:off x="5546484" y="1384394"/>
            <a:ext cx="2131776" cy="502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sp>
        <p:nvSpPr>
          <p:cNvPr id="24" name="Left Brace 23">
            <a:extLst>
              <a:ext uri="{FF2B5EF4-FFF2-40B4-BE49-F238E27FC236}">
                <a16:creationId xmlns:a16="http://schemas.microsoft.com/office/drawing/2014/main" id="{21CC7595-3F62-1DDB-CDF7-F59E72C9F544}"/>
              </a:ext>
            </a:extLst>
          </p:cNvPr>
          <p:cNvSpPr/>
          <p:nvPr/>
        </p:nvSpPr>
        <p:spPr>
          <a:xfrm rot="5400000">
            <a:off x="8233912" y="-317968"/>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itle 1">
            <a:extLst>
              <a:ext uri="{FF2B5EF4-FFF2-40B4-BE49-F238E27FC236}">
                <a16:creationId xmlns:a16="http://schemas.microsoft.com/office/drawing/2014/main" id="{8E7314EE-BB4F-CCF5-1218-85BD90D11880}"/>
              </a:ext>
            </a:extLst>
          </p:cNvPr>
          <p:cNvSpPr txBox="1">
            <a:spLocks/>
          </p:cNvSpPr>
          <p:nvPr/>
        </p:nvSpPr>
        <p:spPr>
          <a:xfrm>
            <a:off x="8922804" y="1384394"/>
            <a:ext cx="2131776" cy="502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cxnSp>
        <p:nvCxnSpPr>
          <p:cNvPr id="27" name="Straight Connector 26">
            <a:extLst>
              <a:ext uri="{FF2B5EF4-FFF2-40B4-BE49-F238E27FC236}">
                <a16:creationId xmlns:a16="http://schemas.microsoft.com/office/drawing/2014/main" id="{C9FD3D66-4845-4F60-3D6B-3B422526AFBD}"/>
              </a:ext>
            </a:extLst>
          </p:cNvPr>
          <p:cNvCxnSpPr/>
          <p:nvPr/>
        </p:nvCxnSpPr>
        <p:spPr>
          <a:xfrm>
            <a:off x="3242930" y="1127047"/>
            <a:ext cx="5101601"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CBE0AAD-C1AD-2A5C-4556-BC1C7F733A96}"/>
              </a:ext>
            </a:extLst>
          </p:cNvPr>
          <p:cNvCxnSpPr/>
          <p:nvPr/>
        </p:nvCxnSpPr>
        <p:spPr>
          <a:xfrm flipV="1">
            <a:off x="8344531" y="1127047"/>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1E19A98-141C-2527-FB15-58A80E4901C0}"/>
              </a:ext>
            </a:extLst>
          </p:cNvPr>
          <p:cNvCxnSpPr/>
          <p:nvPr/>
        </p:nvCxnSpPr>
        <p:spPr>
          <a:xfrm>
            <a:off x="3242930" y="1127047"/>
            <a:ext cx="0" cy="288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50650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549584"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362505"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1059232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29474</TotalTime>
  <Words>8901</Words>
  <Application>Microsoft Macintosh PowerPoint</Application>
  <PresentationFormat>Widescreen</PresentationFormat>
  <Paragraphs>1260</Paragraphs>
  <Slides>98</Slides>
  <Notes>90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98</vt:i4>
      </vt:variant>
    </vt:vector>
  </HeadingPairs>
  <TitlesOfParts>
    <vt:vector size="106" baseType="lpstr">
      <vt:lpstr>Apple Braille</vt:lpstr>
      <vt:lpstr>Arial</vt:lpstr>
      <vt:lpstr>Calibri</vt:lpstr>
      <vt:lpstr>Calibri Light</vt:lpstr>
      <vt:lpstr>Cambria Math</vt:lpstr>
      <vt:lpstr>Georgia</vt:lpstr>
      <vt:lpstr>Lucida Console</vt:lpstr>
      <vt:lpstr>Office Theme</vt:lpstr>
      <vt:lpstr>A Novel Generalization between Spatial Judgments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Counterbalancing</vt:lpstr>
      <vt:lpstr>Counterbalancing</vt:lpstr>
      <vt:lpstr>Linear Model of Individual Stimuli </vt:lpstr>
      <vt:lpstr>PowerPoint Presentation</vt:lpstr>
      <vt:lpstr>Effect of Viewing Duration on Sensitivity </vt:lpstr>
      <vt:lpstr>Participant Depth Scale Variability</vt:lpstr>
      <vt:lpstr>PowerPoint Presentation</vt:lpstr>
      <vt:lpstr>Effect of Viewing Duration on Sensitivity </vt:lpstr>
      <vt:lpstr>Reliability of Verbal Estimates </vt:lpstr>
      <vt:lpstr>Outline</vt:lpstr>
      <vt:lpstr>Discrimination Task </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Discrimination Accuracy: VE Coded</vt:lpstr>
      <vt:lpstr>Discrimination Accuracy: VE Coded</vt:lpstr>
      <vt:lpstr>Discrimination Accuracy: VE Coded</vt:lpstr>
      <vt:lpstr>Effect of Duration on Discrimination Accuracy</vt:lpstr>
      <vt:lpstr>Discrimination RT: VE Coded</vt:lpstr>
      <vt:lpstr>Discrimination RT: VE Coded</vt:lpstr>
      <vt:lpstr>Discrimination RT: VE Coded</vt:lpstr>
      <vt:lpstr>Discrimination RT: VE Coded</vt:lpstr>
      <vt:lpstr>PowerPoint Presentation</vt:lpstr>
      <vt:lpstr>How generalizable are spatial judgments across task, duration, and outcome?</vt:lpstr>
      <vt:lpstr>Stimulus-Driven Task Generalization</vt:lpstr>
      <vt:lpstr>Stimulus-Driven Task Generalization</vt:lpstr>
      <vt:lpstr>Stimulus-Driven Task Generalization: Accuracy </vt:lpstr>
      <vt:lpstr>Stimulus-Driven Task Generalization </vt:lpstr>
      <vt:lpstr>Outline</vt:lpstr>
      <vt:lpstr>PowerPoint Presentation</vt:lpstr>
      <vt:lpstr>Kinect v2 Object Segmentation </vt:lpstr>
      <vt:lpstr>Kinect v2 Object Segmentation </vt:lpstr>
      <vt:lpstr>Calculating Real World Object Dimensions </vt:lpstr>
      <vt:lpstr>Surface Area</vt:lpstr>
      <vt:lpstr>Surface Area</vt:lpstr>
      <vt:lpstr>Ground Plane</vt:lpstr>
      <vt:lpstr>Clutter</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Outline</vt:lpstr>
      <vt:lpstr>Role of gender: Z-scored</vt:lpstr>
      <vt:lpstr>Role of gender: Verbal Judgment (Exp 1)</vt:lpstr>
      <vt:lpstr>Role of Age</vt:lpstr>
      <vt:lpstr>Is there a difference in participant slopes based on age?</vt:lpstr>
      <vt:lpstr>Is there a difference in participant slopes based on age?</vt:lpstr>
      <vt:lpstr>Archive</vt:lpstr>
      <vt:lpstr>PowerPoint Presentation</vt:lpstr>
      <vt:lpstr>PowerPoint Presentation</vt:lpstr>
      <vt:lpstr>Surface Area: Pixel-wise calculation </vt:lpstr>
      <vt:lpstr>Surface Area: Pixel-wise calculation </vt:lpstr>
      <vt:lpstr>Surface Area: Pixel-wise calculation </vt:lpstr>
      <vt:lpstr>Surface Area: Pixel-wise calculation </vt:lpstr>
      <vt:lpstr>Ground Plane</vt:lpstr>
      <vt:lpstr>Ground Plane</vt:lpstr>
      <vt:lpstr>Clutter</vt:lpstr>
      <vt:lpstr>Clutter</vt:lpstr>
      <vt:lpstr>Familiar Size and Relative Size </vt:lpstr>
      <vt:lpstr>Volume of space</vt:lpstr>
      <vt:lpstr>Individual Image Accuracy</vt:lpstr>
      <vt:lpstr>Individual Image Accuracy</vt:lpstr>
      <vt:lpstr>Low and Stable Error Across Viewing Durations</vt:lpstr>
      <vt:lpstr>Conclusions and Next Steps</vt:lpstr>
      <vt:lpstr> A computer vision approach to extracting cues from real-world scenes </vt:lpstr>
      <vt:lpstr>PowerPoint Presentation</vt:lpstr>
      <vt:lpstr>PowerPoint Presentation</vt:lpstr>
      <vt:lpstr>PowerPoint Presentation</vt:lpstr>
      <vt:lpstr>PowerPoint Presentation</vt:lpstr>
      <vt:lpstr>PowerPoint Presentation</vt:lpstr>
      <vt:lpstr>How predictable is discrimination performance from independent verbal judgments (Exp 1)?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Prachi S Mahableshwarkar</cp:lastModifiedBy>
  <cp:revision>618</cp:revision>
  <dcterms:created xsi:type="dcterms:W3CDTF">2020-04-30T18:34:58Z</dcterms:created>
  <dcterms:modified xsi:type="dcterms:W3CDTF">2022-11-07T15:37:59Z</dcterms:modified>
</cp:coreProperties>
</file>